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304" r:id="rId3"/>
    <p:sldId id="295" r:id="rId4"/>
    <p:sldId id="256" r:id="rId5"/>
    <p:sldId id="257" r:id="rId6"/>
    <p:sldId id="293" r:id="rId7"/>
    <p:sldId id="258" r:id="rId8"/>
    <p:sldId id="259" r:id="rId9"/>
    <p:sldId id="260" r:id="rId10"/>
    <p:sldId id="261" r:id="rId11"/>
    <p:sldId id="292" r:id="rId12"/>
    <p:sldId id="291" r:id="rId13"/>
    <p:sldId id="262" r:id="rId14"/>
    <p:sldId id="263" r:id="rId15"/>
    <p:sldId id="290" r:id="rId16"/>
    <p:sldId id="264" r:id="rId17"/>
    <p:sldId id="265" r:id="rId18"/>
    <p:sldId id="266" r:id="rId19"/>
    <p:sldId id="289" r:id="rId20"/>
    <p:sldId id="267" r:id="rId21"/>
    <p:sldId id="268" r:id="rId22"/>
    <p:sldId id="288" r:id="rId23"/>
    <p:sldId id="269" r:id="rId24"/>
    <p:sldId id="270" r:id="rId25"/>
    <p:sldId id="308" r:id="rId26"/>
    <p:sldId id="299" r:id="rId27"/>
    <p:sldId id="30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42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B5DBB0-EE7B-448A-A5D1-771BAFE07EC3}" type="datetimeFigureOut">
              <a:rPr lang="en-US" smtClean="0"/>
              <a:pPr/>
              <a:t>5/30/2022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D12EC3-F247-4A8D-B0BB-261FB083A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1143001"/>
            <a:ext cx="748937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58214" y="3143250"/>
            <a:ext cx="5981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TITLE OF THE TOPIC- </a:t>
            </a:r>
            <a:endParaRPr lang="en-US" sz="2100" dirty="0" smtClean="0">
              <a:latin typeface="Book Antiqua" panose="02040602050305030304" pitchFamily="18" charset="0"/>
            </a:endParaRPr>
          </a:p>
          <a:p>
            <a:pPr algn="ctr"/>
            <a:r>
              <a:rPr lang="en-US" sz="2100" dirty="0" smtClean="0">
                <a:latin typeface="Book Antiqua" panose="02040602050305030304" pitchFamily="18" charset="0"/>
              </a:rPr>
              <a:t>ORTHOPAEDIC APPLIANCE</a:t>
            </a:r>
            <a:endParaRPr lang="en-US" sz="21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8714" y="4877368"/>
            <a:ext cx="85452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dirty="0">
                <a:latin typeface="Book Antiqua" panose="02040602050305030304" pitchFamily="18" charset="0"/>
              </a:rPr>
              <a:t>DEPARTMENT OF ORTHODONTICS AND DENTOFACIAL ORTHOPAEDICS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1" r="15781"/>
          <a:stretch/>
        </p:blipFill>
        <p:spPr>
          <a:xfrm>
            <a:off x="0" y="857250"/>
            <a:ext cx="1393371" cy="1585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7855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1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28600"/>
            <a:ext cx="8534400" cy="6248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distal end of the outer bow is curved to form a hook that gives attachment to the force element .</a:t>
            </a:r>
          </a:p>
          <a:p>
            <a:pPr>
              <a:buNone/>
            </a:pPr>
            <a:r>
              <a:rPr lang="en-US" dirty="0" smtClean="0"/>
              <a:t>The inner bow is made of 1.25mm round stainless steel wire and contoured around the dental arch and molars. Inner bow is inserted into the </a:t>
            </a:r>
            <a:r>
              <a:rPr lang="en-US" dirty="0" err="1" smtClean="0"/>
              <a:t>buccal</a:t>
            </a:r>
            <a:r>
              <a:rPr lang="en-US" dirty="0" smtClean="0"/>
              <a:t> tubes fixed on the maxillary first molars.</a:t>
            </a:r>
          </a:p>
          <a:p>
            <a:pPr algn="just">
              <a:buNone/>
            </a:pPr>
            <a:r>
              <a:rPr lang="en-US" b="1" dirty="0" smtClean="0"/>
              <a:t>J hook type of </a:t>
            </a:r>
            <a:r>
              <a:rPr lang="en-US" b="1" dirty="0" err="1" smtClean="0"/>
              <a:t>facebow</a:t>
            </a:r>
            <a:r>
              <a:rPr lang="en-US" dirty="0" smtClean="0"/>
              <a:t>.</a:t>
            </a:r>
          </a:p>
          <a:p>
            <a:pPr algn="just">
              <a:buNone/>
            </a:pPr>
            <a:r>
              <a:rPr lang="en-US" dirty="0" smtClean="0"/>
              <a:t>These type of </a:t>
            </a:r>
            <a:r>
              <a:rPr lang="en-US" dirty="0" err="1" smtClean="0"/>
              <a:t>facebow</a:t>
            </a:r>
            <a:r>
              <a:rPr lang="en-US" dirty="0" smtClean="0"/>
              <a:t> consists of two 0.072 inch curved wires whose ends form hooks that are contoured to fit over a small soldered stop on the anterior segment of the maxillary arch wire .</a:t>
            </a:r>
          </a:p>
        </p:txBody>
      </p:sp>
    </p:spTree>
  </p:cSld>
  <p:clrMapOvr>
    <a:masterClrMapping/>
  </p:clrMapOvr>
  <p:transition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user\Desktop\New folder (2)\20180223_1504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8343" y="-76199"/>
            <a:ext cx="4323257" cy="3200400"/>
          </a:xfrm>
          <a:prstGeom prst="rect">
            <a:avLst/>
          </a:prstGeom>
          <a:noFill/>
        </p:spPr>
      </p:pic>
      <p:pic>
        <p:nvPicPr>
          <p:cNvPr id="12290" name="Picture 2" descr="C:\Users\user\Desktop\New folder (2)\20180223_1504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0749" y="0"/>
            <a:ext cx="4467451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29200" y="3505200"/>
            <a:ext cx="3962400" cy="3200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AutoNum type="alphaUcPeriod"/>
            </a:pPr>
            <a:r>
              <a:rPr lang="en-US" dirty="0" smtClean="0"/>
              <a:t>This line of force causes bodily movement  of molar</a:t>
            </a:r>
          </a:p>
          <a:p>
            <a:pPr marL="342900" indent="-342900" algn="ctr">
              <a:buAutoNum type="alphaUcPeriod"/>
            </a:pPr>
            <a:r>
              <a:rPr lang="en-US" dirty="0" smtClean="0"/>
              <a:t>This line of force causes distal root tipping of molar</a:t>
            </a:r>
          </a:p>
          <a:p>
            <a:pPr marL="342900" indent="-342900" algn="ctr">
              <a:buAutoNum type="alphaUcPeriod"/>
            </a:pPr>
            <a:r>
              <a:rPr lang="en-US" dirty="0" smtClean="0"/>
              <a:t>Line of force causes distal crown tipping.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76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42" name="Picture 2" descr="C:\Users\user\Desktop\New folder (2)\20180223_1503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4502" y="1219200"/>
            <a:ext cx="611499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"/>
            <a:ext cx="8382000" cy="67818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Their normal site of attachment on the arch wire in between lateral incisor and canine .</a:t>
            </a:r>
          </a:p>
          <a:p>
            <a:pPr>
              <a:buNone/>
            </a:pPr>
            <a:r>
              <a:rPr lang="en-US" b="1" i="1" dirty="0" smtClean="0"/>
              <a:t>The force element </a:t>
            </a:r>
          </a:p>
          <a:p>
            <a:pPr>
              <a:buNone/>
            </a:pPr>
            <a:r>
              <a:rPr lang="en-US" dirty="0" smtClean="0"/>
              <a:t>It is that part of assembly which provides the force to bring about the desired effect .</a:t>
            </a:r>
          </a:p>
          <a:p>
            <a:pPr>
              <a:buNone/>
            </a:pPr>
            <a:r>
              <a:rPr lang="en-US" dirty="0" smtClean="0"/>
              <a:t>These may comprise of springs ,elastics and other stretchable materials .</a:t>
            </a:r>
          </a:p>
          <a:p>
            <a:pPr>
              <a:buNone/>
            </a:pPr>
            <a:r>
              <a:rPr lang="en-US" b="1" i="1" dirty="0" smtClean="0"/>
              <a:t>The </a:t>
            </a:r>
            <a:r>
              <a:rPr lang="en-US" b="1" i="1" dirty="0" err="1" smtClean="0"/>
              <a:t>headcap</a:t>
            </a:r>
            <a:r>
              <a:rPr lang="en-US" b="1" i="1" dirty="0" smtClean="0"/>
              <a:t> or cervical strap</a:t>
            </a:r>
          </a:p>
          <a:p>
            <a:pPr>
              <a:buNone/>
            </a:pPr>
            <a:r>
              <a:rPr lang="en-US" dirty="0" smtClean="0"/>
              <a:t>The appliance takes </a:t>
            </a:r>
            <a:r>
              <a:rPr lang="en-US" dirty="0" err="1" smtClean="0"/>
              <a:t>anchoragve</a:t>
            </a:r>
            <a:r>
              <a:rPr lang="en-US" dirty="0" smtClean="0"/>
              <a:t> from the rigid bones of the skull from the back of the skull or from the back of the neck by means of head cap or neck strap or a combination of the two.</a:t>
            </a:r>
          </a:p>
        </p:txBody>
      </p:sp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"/>
            <a:ext cx="8305800" cy="6477000"/>
          </a:xfrm>
        </p:spPr>
        <p:txBody>
          <a:bodyPr/>
          <a:lstStyle/>
          <a:p>
            <a:pPr>
              <a:buNone/>
            </a:pPr>
            <a:r>
              <a:rPr lang="en-US" b="1" dirty="0" smtClean="0"/>
              <a:t>Principles in the use of headgears </a:t>
            </a:r>
          </a:p>
          <a:p>
            <a:pPr>
              <a:buNone/>
            </a:pPr>
            <a:r>
              <a:rPr lang="en-US" dirty="0" smtClean="0"/>
              <a:t>Headgears have the ability to move the dentition and the maxilla in all the 3 planes of space .</a:t>
            </a:r>
          </a:p>
          <a:p>
            <a:pPr>
              <a:buNone/>
            </a:pPr>
            <a:r>
              <a:rPr lang="en-US" dirty="0" smtClean="0"/>
              <a:t>Following factors should be considered .</a:t>
            </a:r>
          </a:p>
          <a:p>
            <a:pPr>
              <a:buNone/>
            </a:pPr>
            <a:r>
              <a:rPr lang="en-US" b="1" dirty="0" smtClean="0"/>
              <a:t>Centre of </a:t>
            </a:r>
            <a:r>
              <a:rPr lang="en-US" b="1" dirty="0" err="1" smtClean="0"/>
              <a:t>resisistance</a:t>
            </a:r>
            <a:r>
              <a:rPr lang="en-US" b="1" dirty="0" smtClean="0"/>
              <a:t> of the dentition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The inner bow of the </a:t>
            </a:r>
            <a:r>
              <a:rPr lang="en-US" dirty="0" err="1" smtClean="0"/>
              <a:t>facebow</a:t>
            </a:r>
            <a:r>
              <a:rPr lang="en-US" dirty="0" smtClean="0"/>
              <a:t> is generally attached to the maxillary first permanent molars through </a:t>
            </a:r>
            <a:r>
              <a:rPr lang="en-US" dirty="0" err="1" smtClean="0"/>
              <a:t>buccal</a:t>
            </a:r>
            <a:r>
              <a:rPr lang="en-US" dirty="0" smtClean="0"/>
              <a:t> tubes on these </a:t>
            </a:r>
            <a:r>
              <a:rPr lang="en-US" dirty="0" err="1" smtClean="0"/>
              <a:t>teeth.Thus</a:t>
            </a:r>
            <a:r>
              <a:rPr lang="en-US" dirty="0" smtClean="0"/>
              <a:t> the force acting on the molars tends to displaced them .A decision should be made as to whether bodily movement or tipping of the teeth is required 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38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9218" name="Picture 2" descr="C:\Users\user\Desktop\New folder (2)\20180223_1503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8229600" cy="2895600"/>
          </a:xfrm>
          <a:prstGeom prst="rect">
            <a:avLst/>
          </a:prstGeom>
          <a:noFill/>
        </p:spPr>
      </p:pic>
      <p:pic>
        <p:nvPicPr>
          <p:cNvPr id="9219" name="Picture 3" descr="C:\Users\user\Desktop\New folder (2)\20180223_1503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124200"/>
            <a:ext cx="8763000" cy="388620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3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705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 centre of resistance for a molar is usually at the mid tooth region .Forces applied through the centre of resistance of the molars results in their bodily movement .</a:t>
            </a:r>
          </a:p>
          <a:p>
            <a:pPr>
              <a:buNone/>
            </a:pPr>
            <a:r>
              <a:rPr lang="en-US" b="1" dirty="0" smtClean="0"/>
              <a:t>Centre of resistance of maxilla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The centre  of resistance of  the  maxilla as a whole should also be considered when planning for headgears. It is believed to exist at the </a:t>
            </a:r>
            <a:r>
              <a:rPr lang="en-US" dirty="0" err="1" smtClean="0"/>
              <a:t>posterosuperior</a:t>
            </a:r>
            <a:r>
              <a:rPr lang="en-US" dirty="0" smtClean="0"/>
              <a:t> aspect of </a:t>
            </a:r>
            <a:r>
              <a:rPr lang="en-US" dirty="0" err="1" smtClean="0"/>
              <a:t>zygomaticomaxillary</a:t>
            </a:r>
            <a:r>
              <a:rPr lang="en-US" dirty="0" smtClean="0"/>
              <a:t> suture. Forces passing through the centre of resistance of the maxilla produce translation of the maxilla in a distal direction while forces passing above or below this point cause </a:t>
            </a:r>
            <a:r>
              <a:rPr lang="en-US" dirty="0" err="1" smtClean="0"/>
              <a:t>rotationh</a:t>
            </a:r>
            <a:r>
              <a:rPr lang="en-US" dirty="0" smtClean="0"/>
              <a:t> of the maxilla.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52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"/>
            <a:ext cx="8458200" cy="6781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The point of origin of the force 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Headgears derive anchorage from the occipital region of the cranium or the cervical region .occipital headgears produce a superior and distal force on the teeth and maxilla while cervical headgears produce an inferior and distal force on the </a:t>
            </a:r>
            <a:r>
              <a:rPr lang="en-US" dirty="0" err="1" smtClean="0"/>
              <a:t>teethand</a:t>
            </a:r>
            <a:r>
              <a:rPr lang="en-US" dirty="0" smtClean="0"/>
              <a:t> maxilla .</a:t>
            </a:r>
          </a:p>
          <a:p>
            <a:pPr>
              <a:buNone/>
            </a:pPr>
            <a:r>
              <a:rPr lang="en-US" b="1" dirty="0" smtClean="0"/>
              <a:t>Point of attachment of force 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The point of attachment refers to the hook present on the distal end of the outer bow to </a:t>
            </a:r>
            <a:r>
              <a:rPr lang="en-US" dirty="0" err="1" smtClean="0"/>
              <a:t>whch</a:t>
            </a:r>
            <a:r>
              <a:rPr lang="en-US" dirty="0" smtClean="0"/>
              <a:t> the force element is attached</a:t>
            </a:r>
          </a:p>
          <a:p>
            <a:pPr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Types of headgears </a:t>
            </a:r>
          </a:p>
          <a:p>
            <a:pPr>
              <a:buNone/>
            </a:pPr>
            <a:r>
              <a:rPr lang="en-US" dirty="0" smtClean="0"/>
              <a:t>Based on the site of anchorage headgears can be of :</a:t>
            </a:r>
          </a:p>
          <a:p>
            <a:pPr marL="514350" indent="-514350">
              <a:buAutoNum type="arabicPeriod"/>
            </a:pPr>
            <a:r>
              <a:rPr lang="en-US" dirty="0" smtClean="0"/>
              <a:t>Cervical Headgears </a:t>
            </a:r>
          </a:p>
          <a:p>
            <a:pPr marL="514350" indent="-514350">
              <a:buNone/>
            </a:pPr>
            <a:r>
              <a:rPr lang="en-US" dirty="0" smtClean="0"/>
              <a:t>2. Occipital headgears</a:t>
            </a:r>
          </a:p>
          <a:p>
            <a:pPr marL="514350" indent="-514350">
              <a:buNone/>
            </a:pPr>
            <a:r>
              <a:rPr lang="en-US" dirty="0" smtClean="0"/>
              <a:t>3 . Combination headgears </a:t>
            </a:r>
          </a:p>
          <a:p>
            <a:pPr marL="514350" indent="-514350">
              <a:buNone/>
            </a:pPr>
            <a:r>
              <a:rPr lang="en-US" dirty="0" smtClean="0"/>
              <a:t>4. Vertical pull headgears </a:t>
            </a:r>
          </a:p>
          <a:p>
            <a:pPr marL="514350" indent="-514350">
              <a:buNone/>
            </a:pPr>
            <a:r>
              <a:rPr lang="en-US" dirty="0" smtClean="0"/>
              <a:t>5. </a:t>
            </a:r>
            <a:r>
              <a:rPr lang="en-US" dirty="0" err="1" smtClean="0"/>
              <a:t>Assymetrical</a:t>
            </a:r>
            <a:r>
              <a:rPr lang="en-US" dirty="0" smtClean="0"/>
              <a:t> Headgears.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00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user\Desktop\New folder (2)\20180223_1502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0"/>
            <a:ext cx="5608191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5257800"/>
            <a:ext cx="83820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 &amp;B cervical headgear</a:t>
            </a:r>
          </a:p>
          <a:p>
            <a:pPr algn="ctr"/>
            <a:r>
              <a:rPr lang="en-US" dirty="0" smtClean="0"/>
              <a:t>C&amp;D occipital headgear</a:t>
            </a:r>
          </a:p>
          <a:p>
            <a:pPr algn="ctr"/>
            <a:r>
              <a:rPr lang="en-US" dirty="0" smtClean="0"/>
              <a:t>E&amp;F combination headgear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25617" y="1458435"/>
            <a:ext cx="6945086" cy="827318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2325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631625"/>
              </p:ext>
            </p:extLst>
          </p:nvPr>
        </p:nvGraphicFramePr>
        <p:xfrm>
          <a:off x="1953905" y="2645769"/>
          <a:ext cx="6096000" cy="254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3835478058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65220614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28276593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CORE AREAS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DOMAIN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CATEGORY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0390087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DEFINITIONS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AFFECTIVE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DESIRE TO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0628219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dirty="0" smtClean="0"/>
                        <a:t>BASICS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MUST KNOW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4517178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r>
                        <a:rPr lang="en-US" dirty="0" smtClean="0"/>
                        <a:t>HEADGEAR</a:t>
                      </a:r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COGNITIVE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MUST KNOW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855685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FACEMASK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8370348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CHIN CUP</a:t>
                      </a:r>
                    </a:p>
                    <a:p>
                      <a:endParaRPr lang="en-US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COGNITIVE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MUST KNOW</a:t>
                      </a: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5481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986685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3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6629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Cervical headgears</a:t>
            </a:r>
          </a:p>
          <a:p>
            <a:pPr>
              <a:buNone/>
            </a:pPr>
            <a:r>
              <a:rPr lang="en-US" dirty="0" smtClean="0"/>
              <a:t>These headgears obtain anchorage from the nape of the neck .Cervical headgears cause extrusion of the maxillary molars leading to increase in the lower facial </a:t>
            </a:r>
            <a:r>
              <a:rPr lang="en-US" dirty="0" err="1" smtClean="0"/>
              <a:t>height.They</a:t>
            </a:r>
            <a:r>
              <a:rPr lang="en-US" dirty="0" smtClean="0"/>
              <a:t> also move the maxillary dentition and the maxilla in </a:t>
            </a:r>
            <a:r>
              <a:rPr lang="en-US" dirty="0" err="1" smtClean="0"/>
              <a:t>adistal</a:t>
            </a:r>
            <a:r>
              <a:rPr lang="en-US" dirty="0" smtClean="0"/>
              <a:t> direction .These headgears are generally indicated in low </a:t>
            </a:r>
            <a:r>
              <a:rPr lang="en-US" dirty="0" err="1" smtClean="0"/>
              <a:t>mandibular</a:t>
            </a:r>
            <a:r>
              <a:rPr lang="en-US" dirty="0" smtClean="0"/>
              <a:t> angle cases , as an increase in lower facial height would be beneficial in such patients.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Occipital headgears</a:t>
            </a:r>
          </a:p>
          <a:p>
            <a:pPr>
              <a:buNone/>
            </a:pPr>
            <a:r>
              <a:rPr lang="en-US" dirty="0" smtClean="0"/>
              <a:t>These headgears derives anchorage from the back of the head .This type of headgear produces a distal and superiorly directed force on the maxillary teeth and </a:t>
            </a:r>
            <a:r>
              <a:rPr lang="en-US" dirty="0" err="1" smtClean="0"/>
              <a:t>maxilla.These</a:t>
            </a:r>
            <a:r>
              <a:rPr lang="en-US" dirty="0" smtClean="0"/>
              <a:t> high pull headgears produce a more vertically directed </a:t>
            </a:r>
            <a:r>
              <a:rPr lang="en-US" dirty="0" err="1" smtClean="0"/>
              <a:t>forceand</a:t>
            </a:r>
            <a:r>
              <a:rPr lang="en-US" dirty="0" smtClean="0"/>
              <a:t> therefore is used in individuals in whom an increase in vertical dimension is to be avoided.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76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458200" cy="6553200"/>
          </a:xfrm>
        </p:spPr>
        <p:txBody>
          <a:bodyPr>
            <a:normAutofit/>
          </a:bodyPr>
          <a:lstStyle/>
          <a:p>
            <a:r>
              <a:rPr lang="en-US" dirty="0" smtClean="0"/>
              <a:t>Combination headgears </a:t>
            </a:r>
          </a:p>
          <a:p>
            <a:pPr>
              <a:buNone/>
            </a:pPr>
            <a:r>
              <a:rPr lang="en-US" dirty="0" smtClean="0"/>
              <a:t>In this type of headgear occipital and cervical anchorage is combined .When the forces exerted by tooth are equal a distal and slight upward force is exerted on the maxillary dentition and the maxilla.</a:t>
            </a:r>
          </a:p>
          <a:p>
            <a:r>
              <a:rPr lang="en-US" dirty="0" smtClean="0"/>
              <a:t>Vertical pull headgears</a:t>
            </a:r>
          </a:p>
          <a:p>
            <a:pPr>
              <a:buNone/>
            </a:pPr>
            <a:r>
              <a:rPr lang="en-US" dirty="0" smtClean="0"/>
              <a:t>They are headgears that derive anchorage from the parietal region of the cranium and therefore produce a vertically directed force on the maxilla and maxillary dentition . These headgears can be used to produce intrusive forces on the anterior region of maxilla thereby producing a counter clockwise moment of the maxilla.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288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170" name="Picture 2" descr="C:\Users\user\Desktop\New folder (2)\20180223_1502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8969" y="152400"/>
            <a:ext cx="4386061" cy="452596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90600" y="5410200"/>
            <a:ext cx="7924800" cy="144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Vertical pull headgear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3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6400800"/>
          </a:xfrm>
        </p:spPr>
        <p:txBody>
          <a:bodyPr>
            <a:normAutofit/>
          </a:bodyPr>
          <a:lstStyle/>
          <a:p>
            <a:r>
              <a:rPr lang="en-US" dirty="0" err="1" smtClean="0"/>
              <a:t>Assymetrical</a:t>
            </a:r>
            <a:r>
              <a:rPr lang="en-US" dirty="0" smtClean="0"/>
              <a:t> headgears</a:t>
            </a:r>
          </a:p>
          <a:p>
            <a:pPr>
              <a:buNone/>
            </a:pPr>
            <a:r>
              <a:rPr lang="en-US" dirty="0" smtClean="0"/>
              <a:t>They are used when differential anchorage is required on both sides of maxillary arch .</a:t>
            </a:r>
          </a:p>
          <a:p>
            <a:pPr>
              <a:buNone/>
            </a:pPr>
            <a:r>
              <a:rPr lang="en-US" b="1" dirty="0" smtClean="0"/>
              <a:t>Uses of headgears </a:t>
            </a:r>
          </a:p>
          <a:p>
            <a:pPr>
              <a:buNone/>
            </a:pPr>
            <a:r>
              <a:rPr lang="en-US" dirty="0" smtClean="0"/>
              <a:t>1.Orthopaedic effect: Forces applied on to the maxilla can be used to restrict its downward and forward </a:t>
            </a:r>
            <a:r>
              <a:rPr lang="en-US" dirty="0" err="1" smtClean="0"/>
              <a:t>growth.The</a:t>
            </a:r>
            <a:r>
              <a:rPr lang="en-US" dirty="0" smtClean="0"/>
              <a:t> distal force in such a case should be applied through the centre of resistance of the maxilla</a:t>
            </a:r>
          </a:p>
          <a:p>
            <a:pPr>
              <a:buNone/>
            </a:pPr>
            <a:r>
              <a:rPr lang="en-US" dirty="0" smtClean="0"/>
              <a:t>2.Anchorage augmentation: </a:t>
            </a:r>
            <a:r>
              <a:rPr lang="en-US" dirty="0" err="1" smtClean="0"/>
              <a:t>Extraoral</a:t>
            </a:r>
            <a:r>
              <a:rPr lang="en-US" dirty="0" smtClean="0"/>
              <a:t> forces are used to reinforce anchorage when those obtained from intraoral sources are insufficient.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458200" cy="609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3.Distalization of molars: Distal movement of upper molars maybe required for correction of molar relation or to gain space for correction of crowding or retraction of </a:t>
            </a:r>
            <a:r>
              <a:rPr lang="en-US" dirty="0" err="1" smtClean="0"/>
              <a:t>anteriors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4.Space maintenance: A most effective method of maintaining arch length by use of </a:t>
            </a:r>
            <a:r>
              <a:rPr lang="en-US" dirty="0" err="1" smtClean="0"/>
              <a:t>extraoral</a:t>
            </a:r>
            <a:r>
              <a:rPr lang="en-US" dirty="0" smtClean="0"/>
              <a:t> forces </a:t>
            </a:r>
          </a:p>
          <a:p>
            <a:pPr>
              <a:buNone/>
            </a:pPr>
            <a:r>
              <a:rPr lang="en-US" dirty="0" smtClean="0"/>
              <a:t>5.Molar relation : In order to </a:t>
            </a:r>
            <a:r>
              <a:rPr lang="en-US" dirty="0" err="1" smtClean="0"/>
              <a:t>derotate</a:t>
            </a:r>
            <a:r>
              <a:rPr lang="en-US" dirty="0" smtClean="0"/>
              <a:t> molar the molar has to be banded with the </a:t>
            </a:r>
            <a:r>
              <a:rPr lang="en-US" dirty="0" err="1" smtClean="0"/>
              <a:t>buccal</a:t>
            </a:r>
            <a:r>
              <a:rPr lang="en-US" dirty="0" smtClean="0"/>
              <a:t> tube placed distally and then subsequently repositioned 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52400" y="1143000"/>
            <a:ext cx="9296400" cy="4709160"/>
          </a:xfrm>
        </p:spPr>
        <p:txBody>
          <a:bodyPr>
            <a:noAutofit/>
          </a:bodyPr>
          <a:lstStyle/>
          <a:p>
            <a:r>
              <a:rPr lang="en-US" sz="2400" dirty="0" err="1"/>
              <a:t>E</a:t>
            </a:r>
            <a:r>
              <a:rPr lang="en-US" sz="2400" dirty="0" err="1" smtClean="0"/>
              <a:t>xtraoral</a:t>
            </a:r>
            <a:r>
              <a:rPr lang="en-US" sz="2400" dirty="0" smtClean="0"/>
              <a:t> </a:t>
            </a:r>
            <a:r>
              <a:rPr lang="en-US" sz="2400" dirty="0"/>
              <a:t>traction devices </a:t>
            </a:r>
            <a:r>
              <a:rPr lang="en-US" sz="2400" i="1" dirty="0" smtClean="0"/>
              <a:t>are those </a:t>
            </a:r>
            <a:r>
              <a:rPr lang="en-US" sz="2400" i="1" dirty="0"/>
              <a:t>that utilize anchorage outside the oral cavity for </a:t>
            </a:r>
            <a:r>
              <a:rPr lang="en-US" sz="2400" i="1" dirty="0" smtClean="0"/>
              <a:t>efficient application </a:t>
            </a:r>
            <a:r>
              <a:rPr lang="en-US" sz="2400" i="1" dirty="0"/>
              <a:t>of force in direction not otherwise possible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These</a:t>
            </a:r>
            <a:r>
              <a:rPr lang="en-US" sz="2400" dirty="0"/>
              <a:t> </a:t>
            </a:r>
            <a:r>
              <a:rPr lang="en-US" sz="2400" dirty="0" smtClean="0"/>
              <a:t>appliances </a:t>
            </a:r>
            <a:r>
              <a:rPr lang="en-US" sz="2400" dirty="0"/>
              <a:t>are capable of producing orthodontic and</a:t>
            </a:r>
            <a:br>
              <a:rPr lang="en-US" sz="2400" dirty="0"/>
            </a:br>
            <a:r>
              <a:rPr lang="en-US" sz="2400" dirty="0"/>
              <a:t>orthopedic effects. </a:t>
            </a:r>
            <a:endParaRPr lang="en-US" sz="2400" dirty="0" smtClean="0"/>
          </a:p>
          <a:p>
            <a:r>
              <a:rPr lang="en-US" sz="2400" dirty="0" smtClean="0"/>
              <a:t>Anchorage </a:t>
            </a:r>
            <a:r>
              <a:rPr lang="en-US" sz="2400" dirty="0"/>
              <a:t>obtained outside the oral cavity can </a:t>
            </a:r>
            <a:r>
              <a:rPr lang="en-US" sz="2400" dirty="0" smtClean="0"/>
              <a:t>be based </a:t>
            </a:r>
            <a:r>
              <a:rPr lang="en-US" sz="2400" dirty="0"/>
              <a:t>on different areas as follows: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i="1" dirty="0"/>
              <a:t>Cervical</a:t>
            </a:r>
            <a:r>
              <a:rPr lang="en-US" sz="2400" dirty="0"/>
              <a:t>: Utilizing neck for anchorage (e.g. neck straps)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i="1" dirty="0"/>
              <a:t>Occipital</a:t>
            </a:r>
            <a:r>
              <a:rPr lang="en-US" sz="2400" dirty="0"/>
              <a:t>: Utilizing the occipital region for anchorage</a:t>
            </a:r>
            <a:br>
              <a:rPr lang="en-US" sz="2400" dirty="0"/>
            </a:br>
            <a:r>
              <a:rPr lang="en-US" sz="2400" dirty="0"/>
              <a:t>(e.g. headgears)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i="1" dirty="0"/>
              <a:t>Cranial</a:t>
            </a:r>
            <a:r>
              <a:rPr lang="en-US" sz="2400" dirty="0"/>
              <a:t>: Involving the cranium as a source of anchorage (e.g. high-pull headgears)</a:t>
            </a:r>
            <a:br>
              <a:rPr lang="en-US" sz="2400" dirty="0"/>
            </a:br>
            <a:r>
              <a:rPr lang="en-US" sz="2400" dirty="0"/>
              <a:t>• </a:t>
            </a:r>
            <a:r>
              <a:rPr lang="en-US" sz="2400" i="1" dirty="0"/>
              <a:t>Facial</a:t>
            </a:r>
            <a:r>
              <a:rPr lang="en-US" sz="2400" dirty="0"/>
              <a:t>: Involving aspects of the face as a source </a:t>
            </a:r>
            <a:r>
              <a:rPr lang="en-US" sz="2400" dirty="0" smtClean="0"/>
              <a:t>of anchorage </a:t>
            </a:r>
            <a:r>
              <a:rPr lang="en-US" sz="2400" dirty="0"/>
              <a:t>(e.g. face masks) </a:t>
            </a: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1616912"/>
      </p:ext>
    </p:extLst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6304" y="1303981"/>
            <a:ext cx="6673174" cy="1170537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470889"/>
            <a:ext cx="8839200" cy="2738628"/>
          </a:xfrm>
        </p:spPr>
        <p:txBody>
          <a:bodyPr>
            <a:noAutofit/>
          </a:bodyPr>
          <a:lstStyle/>
          <a:p>
            <a:r>
              <a:rPr lang="en-US" dirty="0"/>
              <a:t>Textbook of Orthodontics – </a:t>
            </a:r>
            <a:r>
              <a:rPr lang="en-US" dirty="0" err="1"/>
              <a:t>Gurkeerat</a:t>
            </a:r>
            <a:r>
              <a:rPr lang="en-US" dirty="0"/>
              <a:t> Singh, </a:t>
            </a:r>
            <a:r>
              <a:rPr lang="en-US" dirty="0" err="1"/>
              <a:t>Jaypee</a:t>
            </a:r>
            <a:r>
              <a:rPr lang="en-US" dirty="0"/>
              <a:t> Brothers; 2</a:t>
            </a:r>
            <a:r>
              <a:rPr lang="en-US" baseline="30000" dirty="0"/>
              <a:t>nd</a:t>
            </a:r>
            <a:r>
              <a:rPr lang="en-US" dirty="0"/>
              <a:t> Edition </a:t>
            </a:r>
          </a:p>
          <a:p>
            <a:r>
              <a:rPr lang="en-US" dirty="0"/>
              <a:t>Orthodontics – The Art and Science, S.I </a:t>
            </a:r>
            <a:r>
              <a:rPr lang="en-US" dirty="0" err="1"/>
              <a:t>Bhalajhi</a:t>
            </a:r>
            <a:r>
              <a:rPr lang="en-US" dirty="0"/>
              <a:t>, </a:t>
            </a:r>
            <a:r>
              <a:rPr lang="en-US" dirty="0" err="1"/>
              <a:t>AryaMedi</a:t>
            </a:r>
            <a:r>
              <a:rPr lang="en-US" dirty="0"/>
              <a:t> Publishing; 7</a:t>
            </a:r>
            <a:r>
              <a:rPr lang="en-US" baseline="30000" dirty="0"/>
              <a:t>th</a:t>
            </a:r>
            <a:r>
              <a:rPr lang="en-US" dirty="0"/>
              <a:t> Edition</a:t>
            </a:r>
          </a:p>
          <a:p>
            <a:r>
              <a:rPr lang="en-US" dirty="0"/>
              <a:t>Textbook of Orthodontics – Sridhar </a:t>
            </a:r>
            <a:r>
              <a:rPr lang="en-US" dirty="0" err="1"/>
              <a:t>Premkumar</a:t>
            </a:r>
            <a:r>
              <a:rPr lang="en-US" dirty="0"/>
              <a:t>, Elsevier; 1</a:t>
            </a:r>
            <a:r>
              <a:rPr lang="en-US" baseline="30000" dirty="0"/>
              <a:t>st</a:t>
            </a:r>
            <a:r>
              <a:rPr lang="en-US" dirty="0"/>
              <a:t> Edition</a:t>
            </a:r>
          </a:p>
          <a:p>
            <a:r>
              <a:rPr lang="en-US" dirty="0"/>
              <a:t>Orthodontics: Diagnosis and Management of Malocclusion and </a:t>
            </a:r>
            <a:r>
              <a:rPr lang="en-US" dirty="0" err="1"/>
              <a:t>Dentofacial</a:t>
            </a:r>
            <a:r>
              <a:rPr lang="en-US" dirty="0"/>
              <a:t> Deformities – O.P </a:t>
            </a:r>
            <a:r>
              <a:rPr lang="en-US" dirty="0" err="1"/>
              <a:t>Kharbanda</a:t>
            </a:r>
            <a:r>
              <a:rPr lang="en-US" dirty="0"/>
              <a:t>, Elsevier; 1</a:t>
            </a:r>
            <a:r>
              <a:rPr lang="en-US" baseline="30000" dirty="0"/>
              <a:t>st</a:t>
            </a:r>
            <a:r>
              <a:rPr lang="en-US" dirty="0"/>
              <a:t> Edition</a:t>
            </a:r>
          </a:p>
          <a:p>
            <a:pPr marL="0" indent="0"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01159888"/>
      </p:ext>
    </p:extLst>
  </p:cSld>
  <p:clrMapOvr>
    <a:masterClrMapping/>
  </p:clrMapOvr>
  <p:transition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28650" y="1031422"/>
            <a:ext cx="7886700" cy="1093844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17910263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0">
              <a:buNone/>
            </a:pPr>
            <a:r>
              <a:rPr lang="en-US" b="1" i="1" u="sng" dirty="0" smtClean="0"/>
              <a:t>PART I</a:t>
            </a:r>
          </a:p>
          <a:p>
            <a:r>
              <a:rPr lang="en-US" dirty="0" smtClean="0"/>
              <a:t>Definitions </a:t>
            </a:r>
          </a:p>
          <a:p>
            <a:r>
              <a:rPr lang="en-US" dirty="0" smtClean="0"/>
              <a:t>Basis </a:t>
            </a:r>
            <a:r>
              <a:rPr lang="en-US" dirty="0" err="1" smtClean="0"/>
              <a:t>Orthopaedic</a:t>
            </a:r>
            <a:r>
              <a:rPr lang="en-US" dirty="0" smtClean="0"/>
              <a:t> appliances</a:t>
            </a:r>
          </a:p>
          <a:p>
            <a:r>
              <a:rPr lang="en-US" dirty="0" smtClean="0"/>
              <a:t>Headgear</a:t>
            </a:r>
          </a:p>
          <a:p>
            <a:pPr marL="137160" indent="0">
              <a:buNone/>
            </a:pPr>
            <a:r>
              <a:rPr lang="en-US" b="1" i="1" u="sng" dirty="0" smtClean="0"/>
              <a:t>PART II </a:t>
            </a:r>
          </a:p>
          <a:p>
            <a:r>
              <a:rPr lang="en-US" dirty="0" smtClean="0"/>
              <a:t>Chin cup</a:t>
            </a:r>
          </a:p>
          <a:p>
            <a:r>
              <a:rPr lang="en-US" dirty="0" smtClean="0"/>
              <a:t>Face mask</a:t>
            </a:r>
          </a:p>
          <a:p>
            <a:endParaRPr lang="en-US" dirty="0" smtClean="0"/>
          </a:p>
          <a:p>
            <a:endParaRPr lang="en-IN" dirty="0"/>
          </a:p>
        </p:txBody>
      </p:sp>
    </p:spTree>
  </p:cSld>
  <p:clrMapOvr>
    <a:masterClrMapping/>
  </p:clrMapOvr>
  <p:transition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-533400"/>
            <a:ext cx="7772400" cy="1828799"/>
          </a:xfrm>
        </p:spPr>
        <p:txBody>
          <a:bodyPr/>
          <a:lstStyle/>
          <a:p>
            <a:r>
              <a:rPr lang="en-US" dirty="0" err="1" smtClean="0"/>
              <a:t>Orthopaedic</a:t>
            </a:r>
            <a:r>
              <a:rPr lang="en-US" dirty="0" smtClean="0"/>
              <a:t>  Appliances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219200"/>
            <a:ext cx="8839200" cy="5791200"/>
          </a:xfrm>
        </p:spPr>
        <p:txBody>
          <a:bodyPr/>
          <a:lstStyle/>
          <a:p>
            <a:r>
              <a:rPr lang="en-US" b="1" i="1" dirty="0" smtClean="0"/>
              <a:t>Definition</a:t>
            </a:r>
          </a:p>
          <a:p>
            <a:r>
              <a:rPr lang="en-US" dirty="0" smtClean="0"/>
              <a:t>In orthodontic practice forces employed are of two types :</a:t>
            </a:r>
          </a:p>
          <a:p>
            <a:r>
              <a:rPr lang="en-US" dirty="0" smtClean="0"/>
              <a:t>1.Orthodontic force</a:t>
            </a:r>
          </a:p>
          <a:p>
            <a:r>
              <a:rPr lang="en-US" dirty="0" smtClean="0"/>
              <a:t>2.Orthopaedic force</a:t>
            </a:r>
          </a:p>
          <a:p>
            <a:r>
              <a:rPr lang="en-US" dirty="0" smtClean="0"/>
              <a:t>Orthodontic forces are those that are applied by means of wires and other active components of </a:t>
            </a:r>
            <a:r>
              <a:rPr lang="en-US" dirty="0" err="1" smtClean="0"/>
              <a:t>rermovable</a:t>
            </a:r>
            <a:r>
              <a:rPr lang="en-US" dirty="0" smtClean="0"/>
              <a:t> and fixed appliances.</a:t>
            </a:r>
          </a:p>
          <a:p>
            <a:r>
              <a:rPr lang="en-US" dirty="0" err="1" smtClean="0"/>
              <a:t>Orthopaedic</a:t>
            </a:r>
            <a:r>
              <a:rPr lang="en-US" dirty="0" smtClean="0"/>
              <a:t> forces are heavy forces over 400 </a:t>
            </a:r>
            <a:r>
              <a:rPr lang="en-US" dirty="0" err="1" smtClean="0"/>
              <a:t>gms</a:t>
            </a:r>
            <a:r>
              <a:rPr lang="en-US" dirty="0" smtClean="0"/>
              <a:t> that bring about a change in skeletal tissue.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i="1" dirty="0" smtClean="0"/>
              <a:t>Basis for </a:t>
            </a:r>
            <a:r>
              <a:rPr lang="en-US" sz="2800" b="1" i="1" dirty="0" err="1" smtClean="0"/>
              <a:t>orthopaedic</a:t>
            </a:r>
            <a:r>
              <a:rPr lang="en-US" sz="2800" b="1" i="1" dirty="0" smtClean="0"/>
              <a:t> appliances</a:t>
            </a:r>
            <a:endParaRPr lang="en-US" sz="28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534400" cy="57912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 order to produce skeletal changes consideration should be given to the amount of force applied and duration of force .</a:t>
            </a:r>
          </a:p>
          <a:p>
            <a:pPr>
              <a:buNone/>
            </a:pPr>
            <a:endParaRPr lang="en-US" sz="2800" i="1" dirty="0" smtClean="0"/>
          </a:p>
          <a:p>
            <a:pPr>
              <a:buNone/>
            </a:pPr>
            <a:r>
              <a:rPr lang="en-US" sz="2800" i="1" dirty="0" smtClean="0"/>
              <a:t>Amount of force 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Heavy forces of over 400 </a:t>
            </a:r>
            <a:r>
              <a:rPr lang="en-US" dirty="0" err="1" smtClean="0"/>
              <a:t>gms</a:t>
            </a:r>
            <a:r>
              <a:rPr lang="en-US" dirty="0" smtClean="0"/>
              <a:t> totally compress the periodontal ligament on the </a:t>
            </a:r>
            <a:r>
              <a:rPr lang="en-US" dirty="0" err="1" smtClean="0"/>
              <a:t>pressuren</a:t>
            </a:r>
            <a:r>
              <a:rPr lang="en-US" dirty="0" smtClean="0"/>
              <a:t> side and cause hyalinization that prevents tooth movement .These heavy forces are conducted to the skeletal structures to produce an </a:t>
            </a:r>
            <a:r>
              <a:rPr lang="en-US" dirty="0" err="1" smtClean="0"/>
              <a:t>orthopaedic</a:t>
            </a:r>
            <a:r>
              <a:rPr lang="en-US" dirty="0" smtClean="0"/>
              <a:t> effect.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3314" name="Picture 2" descr="C:\Users\user\Desktop\New folder (2)\20180223_1505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4191000" cy="51816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257800" y="2514600"/>
            <a:ext cx="388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A. FACEBOW  1.OUTER BOW</a:t>
            </a:r>
          </a:p>
          <a:p>
            <a:r>
              <a:rPr lang="en-US" dirty="0" smtClean="0"/>
              <a:t>2 .INNER BOW </a:t>
            </a:r>
          </a:p>
          <a:p>
            <a:r>
              <a:rPr lang="en-US" dirty="0" smtClean="0"/>
              <a:t>3.JUNCTION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B.  HEAD CAP</a:t>
            </a:r>
          </a:p>
          <a:p>
            <a:r>
              <a:rPr lang="en-US" dirty="0" smtClean="0"/>
              <a:t>C .  CERVICAL   STRAP</a:t>
            </a:r>
          </a:p>
          <a:p>
            <a:r>
              <a:rPr lang="en-US" dirty="0" smtClean="0"/>
              <a:t>D.  FORCE   ELEMENT</a:t>
            </a:r>
          </a:p>
          <a:p>
            <a:r>
              <a:rPr lang="en-US" dirty="0" smtClean="0"/>
              <a:t>E.   THE  J  HOOK TYPE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5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6400800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Duration of force</a:t>
            </a:r>
          </a:p>
          <a:p>
            <a:pPr>
              <a:buNone/>
            </a:pPr>
            <a:r>
              <a:rPr lang="en-US" dirty="0" smtClean="0"/>
              <a:t>Intermittent forces ranging from 12-14 hours a day are believed to bring about minimum tooth movement but maximum skeletal changes .Thus most </a:t>
            </a:r>
            <a:r>
              <a:rPr lang="en-US" dirty="0" err="1" smtClean="0"/>
              <a:t>extraoral</a:t>
            </a:r>
            <a:r>
              <a:rPr lang="en-US" dirty="0" smtClean="0"/>
              <a:t> </a:t>
            </a:r>
            <a:r>
              <a:rPr lang="en-US" dirty="0" err="1" smtClean="0"/>
              <a:t>orthopaedic</a:t>
            </a:r>
            <a:r>
              <a:rPr lang="en-US" dirty="0" smtClean="0"/>
              <a:t> appliances worn 12-14 hours a day.</a:t>
            </a:r>
          </a:p>
          <a:p>
            <a:pPr>
              <a:buNone/>
            </a:pPr>
            <a:r>
              <a:rPr lang="en-US" b="1" i="1" dirty="0" smtClean="0"/>
              <a:t>Head gears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Head gears are the most commonly used </a:t>
            </a:r>
            <a:r>
              <a:rPr lang="en-US" dirty="0" err="1" smtClean="0"/>
              <a:t>extraoral</a:t>
            </a:r>
            <a:r>
              <a:rPr lang="en-US" dirty="0" smtClean="0"/>
              <a:t> </a:t>
            </a:r>
            <a:r>
              <a:rPr lang="en-US" dirty="0" err="1" smtClean="0"/>
              <a:t>orthopaedic</a:t>
            </a:r>
            <a:r>
              <a:rPr lang="en-US" dirty="0" smtClean="0"/>
              <a:t> appliances .They are used during the growth period to intercept or correct certain skeletal malocclusions as well as to </a:t>
            </a:r>
            <a:r>
              <a:rPr lang="en-US" dirty="0" err="1" smtClean="0"/>
              <a:t>distalize</a:t>
            </a:r>
            <a:r>
              <a:rPr lang="en-US" dirty="0" smtClean="0"/>
              <a:t> the maxillary </a:t>
            </a:r>
            <a:r>
              <a:rPr lang="en-US" dirty="0" err="1" smtClean="0"/>
              <a:t>dention</a:t>
            </a:r>
            <a:r>
              <a:rPr lang="en-US" dirty="0" smtClean="0"/>
              <a:t> or maxilla.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0574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6096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headgear –</a:t>
            </a:r>
            <a:r>
              <a:rPr lang="en-US" dirty="0" err="1" smtClean="0"/>
              <a:t>facebow</a:t>
            </a:r>
            <a:r>
              <a:rPr lang="en-US" dirty="0" smtClean="0"/>
              <a:t> assembly has 3 components.</a:t>
            </a:r>
          </a:p>
          <a:p>
            <a:pPr>
              <a:buNone/>
            </a:pPr>
            <a:r>
              <a:rPr lang="en-US" dirty="0" smtClean="0"/>
              <a:t>1.Facebow</a:t>
            </a:r>
          </a:p>
          <a:p>
            <a:pPr>
              <a:buNone/>
            </a:pPr>
            <a:r>
              <a:rPr lang="en-US" dirty="0" smtClean="0"/>
              <a:t>2.The force element</a:t>
            </a:r>
          </a:p>
          <a:p>
            <a:pPr>
              <a:buNone/>
            </a:pPr>
            <a:r>
              <a:rPr lang="en-US" dirty="0" smtClean="0"/>
              <a:t>3.The head cap.</a:t>
            </a:r>
          </a:p>
          <a:p>
            <a:pPr>
              <a:buNone/>
            </a:pPr>
            <a:r>
              <a:rPr lang="en-US" b="1" i="1" dirty="0" err="1" smtClean="0"/>
              <a:t>Facebow</a:t>
            </a:r>
            <a:endParaRPr lang="en-US" b="1" i="1" dirty="0" smtClean="0"/>
          </a:p>
          <a:p>
            <a:pPr>
              <a:buNone/>
            </a:pPr>
            <a:r>
              <a:rPr lang="en-US" dirty="0" smtClean="0"/>
              <a:t>There are 2  types of </a:t>
            </a:r>
            <a:r>
              <a:rPr lang="en-US" dirty="0" err="1" smtClean="0"/>
              <a:t>facebow</a:t>
            </a:r>
            <a:r>
              <a:rPr lang="en-US" dirty="0" smtClean="0"/>
              <a:t> that are used in orthodontics.</a:t>
            </a:r>
          </a:p>
          <a:p>
            <a:pPr>
              <a:buNone/>
            </a:pPr>
            <a:r>
              <a:rPr lang="en-US" dirty="0" smtClean="0"/>
              <a:t>Inner outer bow type &amp;j hook type </a:t>
            </a:r>
            <a:r>
              <a:rPr lang="en-US" dirty="0" err="1" smtClean="0"/>
              <a:t>facebows</a:t>
            </a:r>
            <a:r>
              <a:rPr lang="en-US" dirty="0" smtClean="0"/>
              <a:t> 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1336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"/>
            <a:ext cx="8458200" cy="6248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Inner outer bow type</a:t>
            </a:r>
          </a:p>
          <a:p>
            <a:pPr>
              <a:buNone/>
            </a:pPr>
            <a:r>
              <a:rPr lang="en-US" dirty="0" err="1" smtClean="0"/>
              <a:t>Facebow</a:t>
            </a:r>
            <a:r>
              <a:rPr lang="en-US" dirty="0" smtClean="0"/>
              <a:t> is a metallic component that helps in </a:t>
            </a:r>
            <a:r>
              <a:rPr lang="en-US" dirty="0" err="1" smtClean="0"/>
              <a:t>tansmitting</a:t>
            </a:r>
            <a:r>
              <a:rPr lang="en-US" dirty="0" smtClean="0"/>
              <a:t> </a:t>
            </a:r>
            <a:r>
              <a:rPr lang="en-US" dirty="0" err="1" smtClean="0"/>
              <a:t>extraoral</a:t>
            </a:r>
            <a:r>
              <a:rPr lang="en-US" dirty="0" smtClean="0"/>
              <a:t> forces on to the posterior teeth .The </a:t>
            </a:r>
            <a:r>
              <a:rPr lang="en-US" dirty="0" err="1" smtClean="0"/>
              <a:t>facebow</a:t>
            </a:r>
            <a:r>
              <a:rPr lang="en-US" dirty="0" smtClean="0"/>
              <a:t> consist of outer bow , inner bow and junction.</a:t>
            </a:r>
          </a:p>
          <a:p>
            <a:pPr>
              <a:buNone/>
            </a:pPr>
            <a:r>
              <a:rPr lang="en-US" dirty="0" smtClean="0"/>
              <a:t>The outer bow can be short , medium or long.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1.Short- Outer bow is </a:t>
            </a:r>
            <a:r>
              <a:rPr lang="en-US" dirty="0" err="1" smtClean="0"/>
              <a:t>leeser</a:t>
            </a:r>
            <a:r>
              <a:rPr lang="en-US" dirty="0" smtClean="0"/>
              <a:t> in length than inner bow.</a:t>
            </a:r>
          </a:p>
          <a:p>
            <a:pPr>
              <a:buNone/>
            </a:pPr>
            <a:r>
              <a:rPr lang="en-US" dirty="0" smtClean="0"/>
              <a:t>2.Medium- Outer bow length is equal to inner bow.</a:t>
            </a:r>
          </a:p>
          <a:p>
            <a:pPr>
              <a:buNone/>
            </a:pPr>
            <a:r>
              <a:rPr lang="en-US" dirty="0" smtClean="0"/>
              <a:t>3.Long- outer bow is longer than inner bow.</a:t>
            </a:r>
            <a:endParaRPr lang="en-US" dirty="0"/>
          </a:p>
        </p:txBody>
      </p:sp>
    </p:spTree>
  </p:cSld>
  <p:clrMapOvr>
    <a:masterClrMapping/>
  </p:clrMapOvr>
  <p:transition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307</TotalTime>
  <Words>1389</Words>
  <Application>Microsoft Office PowerPoint</Application>
  <PresentationFormat>On-screen Show (4:3)</PresentationFormat>
  <Paragraphs>135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Apex</vt:lpstr>
      <vt:lpstr>PowerPoint Presentation</vt:lpstr>
      <vt:lpstr>Specific learning Objectives </vt:lpstr>
      <vt:lpstr>Contents </vt:lpstr>
      <vt:lpstr>Orthopaedic  Appliances</vt:lpstr>
      <vt:lpstr>Basis for orthopaedic appliances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REFERENCES</vt:lpstr>
      <vt:lpstr>Question &amp; Answer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Orthopaedic  Appliances</dc:title>
  <dc:creator>user</dc:creator>
  <cp:lastModifiedBy>Gaurav Agrawal</cp:lastModifiedBy>
  <cp:revision>35</cp:revision>
  <dcterms:created xsi:type="dcterms:W3CDTF">2018-02-23T04:29:52Z</dcterms:created>
  <dcterms:modified xsi:type="dcterms:W3CDTF">2022-05-30T07:44:13Z</dcterms:modified>
</cp:coreProperties>
</file>